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9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8800425" cy="43200638"/>
  <p:notesSz cx="10234613" cy="71040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34" userDrawn="1">
          <p15:clr>
            <a:srgbClr val="A4A3A4"/>
          </p15:clr>
        </p15:guide>
        <p15:guide id="2" pos="907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>
        <p:scale>
          <a:sx n="33" d="100"/>
          <a:sy n="33" d="100"/>
        </p:scale>
        <p:origin x="960" y="19"/>
      </p:cViewPr>
      <p:guideLst>
        <p:guide orient="horz" pos="13634"/>
        <p:guide pos="907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4862" cy="3564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66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797066" y="0"/>
            <a:ext cx="4434862" cy="3564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660"/>
            </a:lvl1pPr>
          </a:lstStyle>
          <a:p>
            <a:fld id="{0F9B84EA-7D68-4D60-9CB1-D50884785D1C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747325"/>
            <a:ext cx="4434862" cy="3564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66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97066" y="6747325"/>
            <a:ext cx="4434862" cy="3564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60"/>
            </a:lvl1pPr>
          </a:lstStyle>
          <a:p>
            <a:fld id="{8D4E0FC9-F1F8-4FAE-9988-3BA365CFD46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4679" cy="3559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5797788" y="0"/>
            <a:ext cx="4434677" cy="3559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318000" y="887413"/>
            <a:ext cx="1600200" cy="2398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1024619" y="3419204"/>
            <a:ext cx="8187802" cy="279662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748051"/>
            <a:ext cx="4434679" cy="3559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788" y="6748051"/>
            <a:ext cx="4434677" cy="3559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 idx="2"/>
          </p:nvPr>
        </p:nvSpPr>
        <p:spPr>
          <a:xfrm>
            <a:off x="4318000" y="887413"/>
            <a:ext cx="1600200" cy="2398712"/>
          </a:xfrm>
        </p:spPr>
      </p:sp>
      <p:sp>
        <p:nvSpPr>
          <p:cNvPr id="3" name="Espaço Reservado para Texto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pt-B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7070108"/>
            <a:ext cx="24480361" cy="1504022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2690338"/>
            <a:ext cx="21600319" cy="1043015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839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398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300034"/>
            <a:ext cx="6210092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300034"/>
            <a:ext cx="18270270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721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1980073" y="3474322"/>
            <a:ext cx="24840914" cy="35017492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314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0770172"/>
            <a:ext cx="24840367" cy="17970262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8910440"/>
            <a:ext cx="24840367" cy="9450136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78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1500170"/>
            <a:ext cx="12240181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1500170"/>
            <a:ext cx="12240181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892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00044"/>
            <a:ext cx="24840367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0590160"/>
            <a:ext cx="12183928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5780233"/>
            <a:ext cx="12183928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0590160"/>
            <a:ext cx="12243932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5780233"/>
            <a:ext cx="12243932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10/9/2025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1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10/9/2025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892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10/9/2025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172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6220102"/>
            <a:ext cx="14580215" cy="30700453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134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6220102"/>
            <a:ext cx="14580215" cy="30700453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23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1500170"/>
            <a:ext cx="24840367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67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58" r:id="rId12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doi.org/10.1016/j.inoche.2022.109506" TargetMode="External"/><Relationship Id="rId13" Type="http://schemas.openxmlformats.org/officeDocument/2006/relationships/hyperlink" Target="https://doi.org/10.1039/C5MH00260E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s://doi.org/10.3390/ma7042833" TargetMode="External"/><Relationship Id="rId12" Type="http://schemas.openxmlformats.org/officeDocument/2006/relationships/hyperlink" Target="https://doi.org/10.1016/j.apsusc.2018.08.19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hyperlink" Target="https://doi.org/10.1063/1.1847701" TargetMode="External"/><Relationship Id="rId5" Type="http://schemas.openxmlformats.org/officeDocument/2006/relationships/image" Target="../media/image3.jpeg"/><Relationship Id="rId15" Type="http://schemas.openxmlformats.org/officeDocument/2006/relationships/image" Target="../media/image5.png"/><Relationship Id="rId10" Type="http://schemas.openxmlformats.org/officeDocument/2006/relationships/hyperlink" Target="https://doi.org/10.1016/j.apt.2012.11.008" TargetMode="External"/><Relationship Id="rId4" Type="http://schemas.openxmlformats.org/officeDocument/2006/relationships/image" Target="../media/image2.jpeg"/><Relationship Id="rId9" Type="http://schemas.openxmlformats.org/officeDocument/2006/relationships/hyperlink" Target="https://doi.org/10.1007/s12034-017-1372-6" TargetMode="External"/><Relationship Id="rId14" Type="http://schemas.openxmlformats.org/officeDocument/2006/relationships/hyperlink" Target="https://doi.org/10.1016/j.ceramint.2020.01.09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117231" y="117230"/>
            <a:ext cx="28542208" cy="42929904"/>
          </a:xfrm>
          <a:prstGeom prst="rect">
            <a:avLst/>
          </a:prstGeom>
          <a:noFill/>
          <a:ln w="76200">
            <a:solidFill>
              <a:schemeClr val="accent1">
                <a:lumMod val="60000"/>
                <a:lumOff val="4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altLang="en-US" sz="1964"/>
          </a:p>
        </p:txBody>
      </p:sp>
      <p:sp>
        <p:nvSpPr>
          <p:cNvPr id="8" name="Caixa de Texto 7"/>
          <p:cNvSpPr txBox="1"/>
          <p:nvPr/>
        </p:nvSpPr>
        <p:spPr>
          <a:xfrm>
            <a:off x="427239" y="6069274"/>
            <a:ext cx="27708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INFLUÊNCIA DO TIPO DE AMIDO UTILIZADO NA SÍNTESE SOL GEL DE NANOPÓS DE ÓXIDO DE ZINCO</a:t>
            </a:r>
          </a:p>
        </p:txBody>
      </p:sp>
      <p:sp>
        <p:nvSpPr>
          <p:cNvPr id="9" name="Caixa de Texto 8"/>
          <p:cNvSpPr txBox="1"/>
          <p:nvPr/>
        </p:nvSpPr>
        <p:spPr>
          <a:xfrm>
            <a:off x="3220902" y="7850361"/>
            <a:ext cx="21483204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en-US" sz="3700" b="1" dirty="0">
                <a:latin typeface="Arial" panose="020B0604020202020204" pitchFamily="34" charset="0"/>
                <a:cs typeface="Arial" panose="020B0604020202020204" pitchFamily="34" charset="0"/>
              </a:rPr>
              <a:t>Lucas Colombo Freisleben</a:t>
            </a:r>
            <a:r>
              <a:rPr lang="pt-BR" altLang="en-US" sz="37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t-BR" altLang="en-US" sz="3700" b="1" dirty="0">
                <a:latin typeface="Arial" panose="020B0604020202020204" pitchFamily="34" charset="0"/>
                <a:cs typeface="Arial" panose="020B0604020202020204" pitchFamily="34" charset="0"/>
              </a:rPr>
              <a:t>, Vânia Caldas de Sousa</a:t>
            </a:r>
            <a:r>
              <a:rPr lang="pt-BR" altLang="en-US" sz="37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t-BR" altLang="en-US" sz="3700" b="1" dirty="0">
                <a:latin typeface="Arial" panose="020B0604020202020204" pitchFamily="34" charset="0"/>
                <a:cs typeface="Arial" panose="020B0604020202020204" pitchFamily="34" charset="0"/>
              </a:rPr>
              <a:t>, Willians Lopes de Almeida</a:t>
            </a:r>
            <a:r>
              <a:rPr lang="pt-BR" altLang="en-US" sz="37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0" name="Caixa de Texto 9"/>
          <p:cNvSpPr txBox="1"/>
          <p:nvPr/>
        </p:nvSpPr>
        <p:spPr>
          <a:xfrm>
            <a:off x="1890077" y="8525947"/>
            <a:ext cx="25313894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Estudante de IC do IFAP/Campus Macapá, lucas@gmail.com </a:t>
            </a:r>
          </a:p>
          <a:p>
            <a:pPr algn="ctr"/>
            <a:r>
              <a:rPr lang="pt-BR" alt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Coorientadora, Departamento de Engenharia de Materiais, Universidade Federal do Rio Grande do Sul, vania@ufrgs.br</a:t>
            </a:r>
          </a:p>
          <a:p>
            <a:pPr algn="ctr"/>
            <a:r>
              <a:rPr lang="pt-BR" alt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Orientador, Instituto Federal do Amapá /Campus Macapá, willians.almeida@ifap.edu.br </a:t>
            </a:r>
          </a:p>
          <a:p>
            <a:pPr algn="ctr"/>
            <a:endParaRPr lang="pt-BR" alt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alt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Palavras-Chaves: </a:t>
            </a:r>
            <a:r>
              <a:rPr lang="pt-BR" altLang="en-US" sz="2500" dirty="0">
                <a:latin typeface="Arial" panose="020B0604020202020204" pitchFamily="34" charset="0"/>
                <a:cs typeface="Arial" panose="020B0604020202020204" pitchFamily="34" charset="0"/>
              </a:rPr>
              <a:t>Química; Catalizador; Processos.</a:t>
            </a:r>
            <a:endParaRPr lang="pt-BR" alt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Conector Reto 10"/>
          <p:cNvCxnSpPr>
            <a:cxnSpLocks/>
            <a:endCxn id="7" idx="2"/>
          </p:cNvCxnSpPr>
          <p:nvPr/>
        </p:nvCxnSpPr>
        <p:spPr>
          <a:xfrm>
            <a:off x="14267034" y="10601607"/>
            <a:ext cx="121301" cy="32445527"/>
          </a:xfrm>
          <a:prstGeom prst="line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2" name="Conector Reto 11"/>
          <p:cNvCxnSpPr>
            <a:cxnSpLocks/>
          </p:cNvCxnSpPr>
          <p:nvPr/>
        </p:nvCxnSpPr>
        <p:spPr>
          <a:xfrm>
            <a:off x="117231" y="10601607"/>
            <a:ext cx="28542208" cy="0"/>
          </a:xfrm>
          <a:prstGeom prst="line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3" name="Caixa de Texto 12"/>
          <p:cNvSpPr txBox="1"/>
          <p:nvPr/>
        </p:nvSpPr>
        <p:spPr>
          <a:xfrm>
            <a:off x="2715518" y="10957203"/>
            <a:ext cx="8589904" cy="696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en-US" sz="3927" b="1" dirty="0"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  <p:sp>
        <p:nvSpPr>
          <p:cNvPr id="14" name="Caixa de Texto 13"/>
          <p:cNvSpPr txBox="1"/>
          <p:nvPr/>
        </p:nvSpPr>
        <p:spPr>
          <a:xfrm>
            <a:off x="324719" y="11784796"/>
            <a:ext cx="13492804" cy="843784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pt-BR" altLang="en-US" sz="3491" dirty="0">
                <a:latin typeface="Arial" panose="020B0604020202020204" pitchFamily="34" charset="0"/>
                <a:cs typeface="Arial" panose="020B0604020202020204" pitchFamily="34" charset="0"/>
              </a:rPr>
              <a:t>Nanopartículas de óxido de zinco vêm sendo consideradas como um material de grande relevância para a comunidade científica, graças às suas características físico-químicas, como </a:t>
            </a:r>
            <a:r>
              <a:rPr lang="pt-BR" altLang="en-US" sz="3491" dirty="0" err="1">
                <a:latin typeface="Arial" panose="020B0604020202020204" pitchFamily="34" charset="0"/>
                <a:cs typeface="Arial" panose="020B0604020202020204" pitchFamily="34" charset="0"/>
              </a:rPr>
              <a:t>fotoestabilidade</a:t>
            </a:r>
            <a:r>
              <a:rPr lang="pt-BR" altLang="en-US" sz="3491" dirty="0">
                <a:latin typeface="Arial" panose="020B0604020202020204" pitchFamily="34" charset="0"/>
                <a:cs typeface="Arial" panose="020B0604020202020204" pitchFamily="34" charset="0"/>
              </a:rPr>
              <a:t> e absorção de radiação, bem como </a:t>
            </a:r>
            <a:r>
              <a:rPr lang="pt-BR" altLang="en-US" sz="3491" dirty="0" err="1">
                <a:latin typeface="Arial" panose="020B0604020202020204" pitchFamily="34" charset="0"/>
                <a:cs typeface="Arial" panose="020B0604020202020204" pitchFamily="34" charset="0"/>
              </a:rPr>
              <a:t>piezoeletricidade</a:t>
            </a:r>
            <a:r>
              <a:rPr lang="pt-BR" altLang="en-US" sz="3491" dirty="0">
                <a:latin typeface="Arial" panose="020B0604020202020204" pitchFamily="34" charset="0"/>
                <a:cs typeface="Arial" panose="020B0604020202020204" pitchFamily="34" charset="0"/>
              </a:rPr>
              <a:t> e, piroeletricidade [1]. Algumas aplicações de especial interesse são </a:t>
            </a:r>
            <a:r>
              <a:rPr lang="pt-BR" altLang="en-US" sz="3491" dirty="0" err="1">
                <a:latin typeface="Arial" panose="020B0604020202020204" pitchFamily="34" charset="0"/>
                <a:cs typeface="Arial" panose="020B0604020202020204" pitchFamily="34" charset="0"/>
              </a:rPr>
              <a:t>fotocatálise</a:t>
            </a:r>
            <a:r>
              <a:rPr lang="pt-BR" altLang="en-US" sz="3491" dirty="0">
                <a:latin typeface="Arial" panose="020B0604020202020204" pitchFamily="34" charset="0"/>
                <a:cs typeface="Arial" panose="020B0604020202020204" pitchFamily="34" charset="0"/>
              </a:rPr>
              <a:t>, geração de energia, </a:t>
            </a:r>
            <a:r>
              <a:rPr lang="pt-BR" altLang="en-US" sz="3491" dirty="0" err="1">
                <a:latin typeface="Arial" panose="020B0604020202020204" pitchFamily="34" charset="0"/>
                <a:cs typeface="Arial" panose="020B0604020202020204" pitchFamily="34" charset="0"/>
              </a:rPr>
              <a:t>varistores</a:t>
            </a:r>
            <a:r>
              <a:rPr lang="pt-BR" altLang="en-US" sz="3491" dirty="0">
                <a:latin typeface="Arial" panose="020B0604020202020204" pitchFamily="34" charset="0"/>
                <a:cs typeface="Arial" panose="020B0604020202020204" pitchFamily="34" charset="0"/>
              </a:rPr>
              <a:t>, sensores, cosméticos, LEDs, entre outros [1-5]. Porém, suas propriedades são fortemente influenciadas pela rota de síntese utilizada [6].  Existem diversas rotas de síntese de nanopartículas de óxidos metálicos. Na literatura [7], é possível encontrar uma rota sol-gel simples, de baixo custo e ambientalmente amigável utilizando amido de mandioca como agente estabilizante para sintetizar óxido de zinco </a:t>
            </a:r>
            <a:r>
              <a:rPr lang="pt-BR" altLang="en-US" sz="3491" dirty="0" err="1">
                <a:latin typeface="Arial" panose="020B0604020202020204" pitchFamily="34" charset="0"/>
                <a:cs typeface="Arial" panose="020B0604020202020204" pitchFamily="34" charset="0"/>
              </a:rPr>
              <a:t>nanoestruturado</a:t>
            </a:r>
            <a:r>
              <a:rPr lang="pt-BR" altLang="en-US" sz="3491" dirty="0">
                <a:latin typeface="Arial" panose="020B0604020202020204" pitchFamily="34" charset="0"/>
                <a:cs typeface="Arial" panose="020B0604020202020204" pitchFamily="34" charset="0"/>
              </a:rPr>
              <a:t>. Este trabalho buscou estudar a utilização de amido oriundo do milho e da casca de batata como agente estabilizante no método de síntese de nano-</a:t>
            </a:r>
            <a:r>
              <a:rPr lang="pt-BR" altLang="en-US" sz="3491" dirty="0" err="1">
                <a:latin typeface="Arial" panose="020B0604020202020204" pitchFamily="34" charset="0"/>
                <a:cs typeface="Arial" panose="020B0604020202020204" pitchFamily="34" charset="0"/>
              </a:rPr>
              <a:t>ZnO</a:t>
            </a:r>
            <a:r>
              <a:rPr lang="pt-BR" altLang="en-US" sz="3491" dirty="0">
                <a:latin typeface="Arial" panose="020B0604020202020204" pitchFamily="34" charset="0"/>
                <a:cs typeface="Arial" panose="020B0604020202020204" pitchFamily="34" charset="0"/>
              </a:rPr>
              <a:t> por sol gel, bem como analisar as propriedades  ópticas e microestruturais do óxido obtido. </a:t>
            </a:r>
          </a:p>
          <a:p>
            <a:pPr algn="just"/>
            <a:endParaRPr lang="pt-BR" altLang="en-US" sz="349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aixa de Texto 14"/>
          <p:cNvSpPr txBox="1"/>
          <p:nvPr/>
        </p:nvSpPr>
        <p:spPr>
          <a:xfrm>
            <a:off x="3220902" y="21297276"/>
            <a:ext cx="8589904" cy="696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en-US" sz="3927" b="1" dirty="0">
                <a:latin typeface="Arial" panose="020B0604020202020204" pitchFamily="34" charset="0"/>
                <a:cs typeface="Arial" panose="020B0604020202020204" pitchFamily="34" charset="0"/>
              </a:rPr>
              <a:t>MATERIAIS E MÉTODOS</a:t>
            </a:r>
          </a:p>
        </p:txBody>
      </p:sp>
      <p:sp>
        <p:nvSpPr>
          <p:cNvPr id="17" name="Caixa de Texto 16"/>
          <p:cNvSpPr txBox="1"/>
          <p:nvPr/>
        </p:nvSpPr>
        <p:spPr>
          <a:xfrm>
            <a:off x="319875" y="22008347"/>
            <a:ext cx="13667979" cy="516502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pt-BR" altLang="en-US" sz="3491" dirty="0">
                <a:latin typeface="Arial" panose="020B0604020202020204" pitchFamily="34" charset="0"/>
                <a:cs typeface="Arial" panose="020B0604020202020204" pitchFamily="34" charset="0"/>
              </a:rPr>
              <a:t>O amido de milho utilizado no processo foi obtido em mercado loca (da marca Maizena</a:t>
            </a:r>
            <a:r>
              <a:rPr lang="pt-BR" altLang="en-US" sz="3491" baseline="30000" dirty="0">
                <a:latin typeface="Arial" panose="020B0604020202020204" pitchFamily="34" charset="0"/>
                <a:cs typeface="Arial" panose="020B0604020202020204" pitchFamily="34" charset="0"/>
              </a:rPr>
              <a:t>(R)</a:t>
            </a:r>
            <a:r>
              <a:rPr lang="pt-BR" altLang="en-US" sz="3491" dirty="0">
                <a:latin typeface="Arial" panose="020B0604020202020204" pitchFamily="34" charset="0"/>
                <a:cs typeface="Arial" panose="020B0604020202020204" pitchFamily="34" charset="0"/>
              </a:rPr>
              <a:t>) e o amido de batata foi obtida p partir da casca da batata, conforme descrito na literatura [8]. A síntese sol gel do óxido de zinco, assistido tanto pelo amido de milho (</a:t>
            </a:r>
            <a:r>
              <a:rPr lang="pt-BR" altLang="en-US" sz="3491" dirty="0" err="1">
                <a:latin typeface="Arial" panose="020B0604020202020204" pitchFamily="34" charset="0"/>
                <a:cs typeface="Arial" panose="020B0604020202020204" pitchFamily="34" charset="0"/>
              </a:rPr>
              <a:t>Zc</a:t>
            </a:r>
            <a:r>
              <a:rPr lang="pt-BR" altLang="en-US" sz="3491" dirty="0">
                <a:latin typeface="Arial" panose="020B0604020202020204" pitchFamily="34" charset="0"/>
                <a:cs typeface="Arial" panose="020B0604020202020204" pitchFamily="34" charset="0"/>
              </a:rPr>
              <a:t>) quanto pelo de batata (</a:t>
            </a:r>
            <a:r>
              <a:rPr lang="pt-BR" altLang="en-US" sz="3491" dirty="0" err="1">
                <a:latin typeface="Arial" panose="020B0604020202020204" pitchFamily="34" charset="0"/>
                <a:cs typeface="Arial" panose="020B0604020202020204" pitchFamily="34" charset="0"/>
              </a:rPr>
              <a:t>Zp</a:t>
            </a:r>
            <a:r>
              <a:rPr lang="pt-BR" altLang="en-US" sz="3491" dirty="0">
                <a:latin typeface="Arial" panose="020B0604020202020204" pitchFamily="34" charset="0"/>
                <a:cs typeface="Arial" panose="020B0604020202020204" pitchFamily="34" charset="0"/>
              </a:rPr>
              <a:t>), foi realizada de acordo com o procedimento realizado por Almeida et al [8]. O xerogel foi calcinado a 500°C numa taxa de 10°C/min, para  a obtenção final do </a:t>
            </a:r>
            <a:r>
              <a:rPr lang="pt-BR" altLang="en-US" sz="3491" dirty="0" err="1">
                <a:latin typeface="Arial" panose="020B0604020202020204" pitchFamily="34" charset="0"/>
                <a:cs typeface="Arial" panose="020B0604020202020204" pitchFamily="34" charset="0"/>
              </a:rPr>
              <a:t>ZnO</a:t>
            </a:r>
            <a:r>
              <a:rPr lang="pt-BR" altLang="en-US" sz="3491" dirty="0">
                <a:latin typeface="Arial" panose="020B0604020202020204" pitchFamily="34" charset="0"/>
                <a:cs typeface="Arial" panose="020B0604020202020204" pitchFamily="34" charset="0"/>
              </a:rPr>
              <a:t>. Os pós resultantes foram desaglomerado em peneira de malha #200 </a:t>
            </a:r>
            <a:r>
              <a:rPr lang="pt-BR" altLang="en-US" sz="3491" dirty="0" err="1">
                <a:latin typeface="Arial" panose="020B0604020202020204" pitchFamily="34" charset="0"/>
                <a:cs typeface="Arial" panose="020B0604020202020204" pitchFamily="34" charset="0"/>
              </a:rPr>
              <a:t>mesh</a:t>
            </a:r>
            <a:r>
              <a:rPr lang="pt-BR" altLang="en-US" sz="3491" dirty="0">
                <a:latin typeface="Arial" panose="020B0604020202020204" pitchFamily="34" charset="0"/>
                <a:cs typeface="Arial" panose="020B0604020202020204" pitchFamily="34" charset="0"/>
              </a:rPr>
              <a:t> e submetidos a análises por Difração de raios X (DRX), Espectroscopia de Reflectância Difusa no UV-Vis (DRUV) e Fotoluminescência (PL). </a:t>
            </a:r>
          </a:p>
        </p:txBody>
      </p:sp>
      <p:sp>
        <p:nvSpPr>
          <p:cNvPr id="18" name="Caixa de Texto 17"/>
          <p:cNvSpPr txBox="1"/>
          <p:nvPr/>
        </p:nvSpPr>
        <p:spPr>
          <a:xfrm>
            <a:off x="1999743" y="28620975"/>
            <a:ext cx="10384779" cy="696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en-US" sz="3927" b="1" dirty="0">
                <a:latin typeface="Arial" panose="020B0604020202020204" pitchFamily="34" charset="0"/>
                <a:cs typeface="Arial" panose="020B0604020202020204" pitchFamily="34" charset="0"/>
              </a:rPr>
              <a:t>RESULTADOS E DISCUSSÃO</a:t>
            </a:r>
          </a:p>
        </p:txBody>
      </p:sp>
      <p:pic>
        <p:nvPicPr>
          <p:cNvPr id="23" name="Imagem 22"/>
          <p:cNvPicPr/>
          <p:nvPr/>
        </p:nvPicPr>
        <p:blipFill>
          <a:blip r:embed="rId3"/>
          <a:stretch>
            <a:fillRect/>
          </a:stretch>
        </p:blipFill>
        <p:spPr>
          <a:xfrm>
            <a:off x="7386185" y="29726665"/>
            <a:ext cx="6436890" cy="6162168"/>
          </a:xfrm>
          <a:prstGeom prst="rect">
            <a:avLst/>
          </a:prstGeom>
        </p:spPr>
      </p:pic>
      <p:sp>
        <p:nvSpPr>
          <p:cNvPr id="25" name="Caixa de Texto 24"/>
          <p:cNvSpPr txBox="1"/>
          <p:nvPr/>
        </p:nvSpPr>
        <p:spPr>
          <a:xfrm>
            <a:off x="16169818" y="20284940"/>
            <a:ext cx="10384779" cy="696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en-US" sz="3927" b="1" dirty="0">
                <a:latin typeface="Arial" panose="020B0604020202020204" pitchFamily="34" charset="0"/>
                <a:cs typeface="Arial" panose="020B0604020202020204" pitchFamily="34" charset="0"/>
              </a:rPr>
              <a:t>CONCLUSÃO</a:t>
            </a:r>
          </a:p>
        </p:txBody>
      </p:sp>
      <p:sp>
        <p:nvSpPr>
          <p:cNvPr id="26" name="Caixa de Texto 25"/>
          <p:cNvSpPr txBox="1"/>
          <p:nvPr/>
        </p:nvSpPr>
        <p:spPr>
          <a:xfrm>
            <a:off x="14547024" y="21136148"/>
            <a:ext cx="13933526" cy="539804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pt-BR" altLang="en-US" sz="3491" dirty="0">
                <a:latin typeface="Arial" panose="020B0604020202020204" pitchFamily="34" charset="0"/>
                <a:cs typeface="Arial" panose="020B0604020202020204" pitchFamily="34" charset="0"/>
              </a:rPr>
              <a:t>Foi possível sintetizar com sucesso pós nanométricos de </a:t>
            </a:r>
            <a:r>
              <a:rPr lang="pt-BR" altLang="en-US" sz="3491" dirty="0" err="1">
                <a:latin typeface="Arial" panose="020B0604020202020204" pitchFamily="34" charset="0"/>
                <a:cs typeface="Arial" panose="020B0604020202020204" pitchFamily="34" charset="0"/>
              </a:rPr>
              <a:t>ZnO</a:t>
            </a:r>
            <a:r>
              <a:rPr lang="pt-BR" altLang="en-US" sz="3491" dirty="0">
                <a:latin typeface="Arial" panose="020B0604020202020204" pitchFamily="34" charset="0"/>
                <a:cs typeface="Arial" panose="020B0604020202020204" pitchFamily="34" charset="0"/>
              </a:rPr>
              <a:t> usando a rota sol-gel, auxiliados por amidos de batata e milho. A partir deste estudo, pode-se inferir que o tipo de amido influencia nas propriedades finais do </a:t>
            </a:r>
            <a:r>
              <a:rPr lang="pt-BR" altLang="en-US" sz="3491" dirty="0" err="1">
                <a:latin typeface="Arial" panose="020B0604020202020204" pitchFamily="34" charset="0"/>
                <a:cs typeface="Arial" panose="020B0604020202020204" pitchFamily="34" charset="0"/>
              </a:rPr>
              <a:t>ZnO</a:t>
            </a:r>
            <a:r>
              <a:rPr lang="pt-BR" altLang="en-US" sz="3491" dirty="0">
                <a:latin typeface="Arial" panose="020B0604020202020204" pitchFamily="34" charset="0"/>
                <a:cs typeface="Arial" panose="020B0604020202020204" pitchFamily="34" charset="0"/>
              </a:rPr>
              <a:t>. Nesse sentido, e de acordo com os resultados, as propriedades ópticas foram influenciadas principalmente pela diferença no tamanho do cristalito. Portanto, pode-se concluir que o </a:t>
            </a:r>
            <a:r>
              <a:rPr lang="pt-BR" altLang="en-US" sz="3491" dirty="0" err="1">
                <a:latin typeface="Arial" panose="020B0604020202020204" pitchFamily="34" charset="0"/>
                <a:cs typeface="Arial" panose="020B0604020202020204" pitchFamily="34" charset="0"/>
              </a:rPr>
              <a:t>ZnO</a:t>
            </a:r>
            <a:r>
              <a:rPr lang="pt-BR" altLang="en-US" sz="3491" dirty="0">
                <a:latin typeface="Arial" panose="020B0604020202020204" pitchFamily="34" charset="0"/>
                <a:cs typeface="Arial" panose="020B0604020202020204" pitchFamily="34" charset="0"/>
              </a:rPr>
              <a:t> pode ser sintetizado pela rota sol-gel usando diferentes amidos naturais e de baixo custo e que o tipo de amido tende a alterar as propriedades ópticas e o tamanho do cristalito do </a:t>
            </a:r>
            <a:r>
              <a:rPr lang="pt-BR" altLang="en-US" sz="3491" dirty="0" err="1">
                <a:latin typeface="Arial" panose="020B0604020202020204" pitchFamily="34" charset="0"/>
                <a:cs typeface="Arial" panose="020B0604020202020204" pitchFamily="34" charset="0"/>
              </a:rPr>
              <a:t>ZnO</a:t>
            </a:r>
            <a:r>
              <a:rPr lang="pt-BR" altLang="en-US" sz="3491" dirty="0">
                <a:latin typeface="Arial" panose="020B0604020202020204" pitchFamily="34" charset="0"/>
                <a:cs typeface="Arial" panose="020B0604020202020204" pitchFamily="34" charset="0"/>
              </a:rPr>
              <a:t> sintetizado. </a:t>
            </a:r>
          </a:p>
        </p:txBody>
      </p:sp>
      <p:sp>
        <p:nvSpPr>
          <p:cNvPr id="27" name="Caixa de Texto 26"/>
          <p:cNvSpPr txBox="1"/>
          <p:nvPr/>
        </p:nvSpPr>
        <p:spPr>
          <a:xfrm>
            <a:off x="295796" y="38037225"/>
            <a:ext cx="13638725" cy="390009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pt-BR" altLang="en-US" sz="349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 </a:t>
            </a:r>
            <a:r>
              <a:rPr lang="pt-BR" altLang="en-US" sz="349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ZnO</a:t>
            </a:r>
            <a:r>
              <a:rPr lang="pt-BR" altLang="en-US" sz="349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sintetizado com amido de milho (</a:t>
            </a:r>
            <a:r>
              <a:rPr lang="pt-BR" altLang="en-US" sz="349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Zc</a:t>
            </a:r>
            <a:r>
              <a:rPr lang="pt-BR" altLang="en-US" sz="349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), apresentou maior tamanho de cristalito (26,0 </a:t>
            </a:r>
            <a:r>
              <a:rPr lang="pt-BR" altLang="en-US" sz="349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nm</a:t>
            </a:r>
            <a:r>
              <a:rPr lang="pt-BR" altLang="en-US" sz="349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) e menor band gap (3,05 </a:t>
            </a:r>
            <a:r>
              <a:rPr lang="pt-BR" altLang="en-US" sz="349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eV</a:t>
            </a:r>
            <a:r>
              <a:rPr lang="pt-BR" altLang="en-US" sz="349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) se comparado ao </a:t>
            </a:r>
            <a:r>
              <a:rPr lang="pt-BR" altLang="en-US" sz="349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ZnO</a:t>
            </a:r>
            <a:r>
              <a:rPr lang="pt-BR" altLang="en-US" sz="349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sintetizado com amido de batata (</a:t>
            </a:r>
            <a:r>
              <a:rPr lang="pt-BR" altLang="en-US" sz="349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Zp</a:t>
            </a:r>
            <a:r>
              <a:rPr lang="pt-BR" altLang="en-US" sz="349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), que apresentou tamanho de cristalito de 23 </a:t>
            </a:r>
            <a:r>
              <a:rPr lang="pt-BR" altLang="en-US" sz="349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nm</a:t>
            </a:r>
            <a:r>
              <a:rPr lang="pt-BR" altLang="en-US" sz="349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e maior band gap (3,08 </a:t>
            </a:r>
            <a:r>
              <a:rPr lang="pt-BR" altLang="en-US" sz="349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eV</a:t>
            </a:r>
            <a:r>
              <a:rPr lang="pt-BR" altLang="en-US" sz="349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). Além disso, o </a:t>
            </a:r>
            <a:r>
              <a:rPr lang="pt-BR" altLang="en-US" sz="349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ZnO</a:t>
            </a:r>
            <a:r>
              <a:rPr lang="pt-BR" altLang="en-US" sz="349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preparado na presença de amido de milho (</a:t>
            </a:r>
            <a:r>
              <a:rPr lang="pt-BR" altLang="en-US" sz="349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Zc</a:t>
            </a:r>
            <a:r>
              <a:rPr lang="pt-BR" altLang="en-US" sz="349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) também apresentou menor área e intensidade de emissão de PL, indicando menor número de pontos de defeitos nativos se comparado ao </a:t>
            </a:r>
            <a:r>
              <a:rPr lang="pt-BR" altLang="en-US" sz="349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Zp</a:t>
            </a:r>
            <a:r>
              <a:rPr lang="pt-BR" altLang="en-US" sz="349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. </a:t>
            </a:r>
          </a:p>
        </p:txBody>
      </p:sp>
      <p:pic>
        <p:nvPicPr>
          <p:cNvPr id="28" name="Imagem 27"/>
          <p:cNvPicPr/>
          <p:nvPr/>
        </p:nvPicPr>
        <p:blipFill>
          <a:blip r:embed="rId4"/>
          <a:srcRect l="10428" r="10383"/>
          <a:stretch>
            <a:fillRect/>
          </a:stretch>
        </p:blipFill>
        <p:spPr>
          <a:xfrm>
            <a:off x="208934" y="29726665"/>
            <a:ext cx="6105169" cy="6505815"/>
          </a:xfrm>
          <a:prstGeom prst="rect">
            <a:avLst/>
          </a:prstGeom>
        </p:spPr>
      </p:pic>
      <p:pic>
        <p:nvPicPr>
          <p:cNvPr id="29" name="Imagem 28"/>
          <p:cNvPicPr/>
          <p:nvPr/>
        </p:nvPicPr>
        <p:blipFill>
          <a:blip r:embed="rId5"/>
          <a:stretch>
            <a:fillRect/>
          </a:stretch>
        </p:blipFill>
        <p:spPr>
          <a:xfrm>
            <a:off x="20519740" y="10840352"/>
            <a:ext cx="7447586" cy="6945353"/>
          </a:xfrm>
          <a:prstGeom prst="rect">
            <a:avLst/>
          </a:prstGeom>
        </p:spPr>
      </p:pic>
      <p:pic>
        <p:nvPicPr>
          <p:cNvPr id="30" name="Imagem 29"/>
          <p:cNvPicPr/>
          <p:nvPr/>
        </p:nvPicPr>
        <p:blipFill>
          <a:blip r:embed="rId6"/>
          <a:stretch>
            <a:fillRect/>
          </a:stretch>
        </p:blipFill>
        <p:spPr>
          <a:xfrm>
            <a:off x="14667514" y="10901563"/>
            <a:ext cx="4530482" cy="6098833"/>
          </a:xfrm>
          <a:prstGeom prst="rect">
            <a:avLst/>
          </a:prstGeom>
        </p:spPr>
      </p:pic>
      <p:sp>
        <p:nvSpPr>
          <p:cNvPr id="31" name="Caixa de Texto 30"/>
          <p:cNvSpPr txBox="1"/>
          <p:nvPr/>
        </p:nvSpPr>
        <p:spPr>
          <a:xfrm>
            <a:off x="14499175" y="17893899"/>
            <a:ext cx="6245654" cy="12673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r>
              <a:rPr lang="pt-BR" altLang="en-US" sz="1527">
                <a:latin typeface="Arial" panose="020B0604020202020204" pitchFamily="34" charset="0"/>
                <a:cs typeface="Arial" panose="020B0604020202020204" pitchFamily="34" charset="0"/>
              </a:rPr>
              <a:t>Fig. 3 Band gap estimado por duas metodologias (Tauc e modelo de massa efetiva) como uma função do tamanho do cristalito calculado por (a) Scherrer e (b) W-H Tethods. A curva sólida e preta corresponde ao uso do método do modelo de massa efetiva. A curva pontilhada e vermelha corresponde ao Tauc.</a:t>
            </a:r>
          </a:p>
        </p:txBody>
      </p:sp>
      <p:sp>
        <p:nvSpPr>
          <p:cNvPr id="32" name="Caixa de Texto 31"/>
          <p:cNvSpPr txBox="1"/>
          <p:nvPr/>
        </p:nvSpPr>
        <p:spPr>
          <a:xfrm>
            <a:off x="21770454" y="17831431"/>
            <a:ext cx="5890853" cy="12673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r>
              <a:rPr lang="pt-BR" altLang="en-US" sz="1527" dirty="0">
                <a:latin typeface="Arial" panose="020B0604020202020204" pitchFamily="34" charset="0"/>
                <a:cs typeface="Arial" panose="020B0604020202020204" pitchFamily="34" charset="0"/>
              </a:rPr>
              <a:t>Fig. 4 Espectros PL à temperatura ambiente de (a) </a:t>
            </a:r>
            <a:r>
              <a:rPr lang="pt-BR" altLang="en-US" sz="1527" dirty="0" err="1">
                <a:latin typeface="Arial" panose="020B0604020202020204" pitchFamily="34" charset="0"/>
                <a:cs typeface="Arial" panose="020B0604020202020204" pitchFamily="34" charset="0"/>
              </a:rPr>
              <a:t>Zp</a:t>
            </a:r>
            <a:r>
              <a:rPr lang="pt-BR" altLang="en-US" sz="1527" dirty="0">
                <a:latin typeface="Arial" panose="020B0604020202020204" pitchFamily="34" charset="0"/>
                <a:cs typeface="Arial" panose="020B0604020202020204" pitchFamily="34" charset="0"/>
              </a:rPr>
              <a:t> e (b) </a:t>
            </a:r>
            <a:r>
              <a:rPr lang="pt-BR" altLang="en-US" sz="1527" dirty="0" err="1">
                <a:latin typeface="Arial" panose="020B0604020202020204" pitchFamily="34" charset="0"/>
                <a:cs typeface="Arial" panose="020B0604020202020204" pitchFamily="34" charset="0"/>
              </a:rPr>
              <a:t>Zc</a:t>
            </a:r>
            <a:r>
              <a:rPr lang="pt-BR" altLang="en-US" sz="1527" dirty="0">
                <a:latin typeface="Arial" panose="020B0604020202020204" pitchFamily="34" charset="0"/>
                <a:cs typeface="Arial" panose="020B0604020202020204" pitchFamily="34" charset="0"/>
              </a:rPr>
              <a:t> em diferentes comprimentos de onda de excitação. (c) </a:t>
            </a:r>
            <a:r>
              <a:rPr lang="pt-BR" altLang="en-US" sz="1527" dirty="0" err="1">
                <a:latin typeface="Arial" panose="020B0604020202020204" pitchFamily="34" charset="0"/>
                <a:cs typeface="Arial" panose="020B0604020202020204" pitchFamily="34" charset="0"/>
              </a:rPr>
              <a:t>Desconvolução</a:t>
            </a:r>
            <a:r>
              <a:rPr lang="pt-BR" altLang="en-US" sz="1527" dirty="0">
                <a:latin typeface="Arial" panose="020B0604020202020204" pitchFamily="34" charset="0"/>
                <a:cs typeface="Arial" panose="020B0604020202020204" pitchFamily="34" charset="0"/>
              </a:rPr>
              <a:t> dos espectros de fotoluminescência de </a:t>
            </a:r>
            <a:r>
              <a:rPr lang="pt-BR" altLang="en-US" sz="1527" dirty="0" err="1">
                <a:latin typeface="Arial" panose="020B0604020202020204" pitchFamily="34" charset="0"/>
                <a:cs typeface="Arial" panose="020B0604020202020204" pitchFamily="34" charset="0"/>
              </a:rPr>
              <a:t>Zp</a:t>
            </a:r>
            <a:r>
              <a:rPr lang="pt-BR" altLang="en-US" sz="1527" dirty="0">
                <a:latin typeface="Arial" panose="020B0604020202020204" pitchFamily="34" charset="0"/>
                <a:cs typeface="Arial" panose="020B0604020202020204" pitchFamily="34" charset="0"/>
              </a:rPr>
              <a:t> adquiridos usando 300 </a:t>
            </a:r>
            <a:r>
              <a:rPr lang="pt-BR" altLang="en-US" sz="1527" dirty="0" err="1">
                <a:latin typeface="Arial" panose="020B0604020202020204" pitchFamily="34" charset="0"/>
                <a:cs typeface="Arial" panose="020B0604020202020204" pitchFamily="34" charset="0"/>
              </a:rPr>
              <a:t>nm</a:t>
            </a:r>
            <a:r>
              <a:rPr lang="pt-BR" altLang="en-US" sz="1527" dirty="0">
                <a:latin typeface="Arial" panose="020B0604020202020204" pitchFamily="34" charset="0"/>
                <a:cs typeface="Arial" panose="020B0604020202020204" pitchFamily="34" charset="0"/>
              </a:rPr>
              <a:t> como comprimentos de onda de excitação.</a:t>
            </a:r>
          </a:p>
        </p:txBody>
      </p:sp>
      <p:sp>
        <p:nvSpPr>
          <p:cNvPr id="34" name="Caixa de Texto 33"/>
          <p:cNvSpPr txBox="1"/>
          <p:nvPr/>
        </p:nvSpPr>
        <p:spPr>
          <a:xfrm>
            <a:off x="208934" y="36365078"/>
            <a:ext cx="6385557" cy="56233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r>
              <a:rPr lang="pt-BR" altLang="en-US" sz="1527" dirty="0">
                <a:latin typeface="Arial" panose="020B0604020202020204" pitchFamily="34" charset="0"/>
                <a:cs typeface="Arial" panose="020B0604020202020204" pitchFamily="34" charset="0"/>
              </a:rPr>
              <a:t>Fig. 1 DRX das amostras de </a:t>
            </a:r>
            <a:r>
              <a:rPr lang="pt-BR" altLang="en-US" sz="1527" dirty="0" err="1">
                <a:latin typeface="Arial" panose="020B0604020202020204" pitchFamily="34" charset="0"/>
                <a:cs typeface="Arial" panose="020B0604020202020204" pitchFamily="34" charset="0"/>
              </a:rPr>
              <a:t>ZnO</a:t>
            </a:r>
            <a:r>
              <a:rPr lang="pt-BR" altLang="en-US" sz="1527" dirty="0">
                <a:latin typeface="Arial" panose="020B0604020202020204" pitchFamily="34" charset="0"/>
                <a:cs typeface="Arial" panose="020B0604020202020204" pitchFamily="34" charset="0"/>
              </a:rPr>
              <a:t> sintetizadas pela rota sol-gel assistida com amido de milho (</a:t>
            </a:r>
            <a:r>
              <a:rPr lang="pt-BR" altLang="en-US" sz="1527" dirty="0" err="1">
                <a:latin typeface="Arial" panose="020B0604020202020204" pitchFamily="34" charset="0"/>
                <a:cs typeface="Arial" panose="020B0604020202020204" pitchFamily="34" charset="0"/>
              </a:rPr>
              <a:t>Zc</a:t>
            </a:r>
            <a:r>
              <a:rPr lang="pt-BR" altLang="en-US" sz="1527" dirty="0">
                <a:latin typeface="Arial" panose="020B0604020202020204" pitchFamily="34" charset="0"/>
                <a:cs typeface="Arial" panose="020B0604020202020204" pitchFamily="34" charset="0"/>
              </a:rPr>
              <a:t>) e batata (</a:t>
            </a:r>
            <a:r>
              <a:rPr lang="pt-BR" altLang="en-US" sz="1527" dirty="0" err="1">
                <a:latin typeface="Arial" panose="020B0604020202020204" pitchFamily="34" charset="0"/>
                <a:cs typeface="Arial" panose="020B0604020202020204" pitchFamily="34" charset="0"/>
              </a:rPr>
              <a:t>Zp</a:t>
            </a:r>
            <a:r>
              <a:rPr lang="pt-BR" altLang="en-US" sz="1527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  <p:sp>
        <p:nvSpPr>
          <p:cNvPr id="35" name="Caixa de Texto 34"/>
          <p:cNvSpPr txBox="1"/>
          <p:nvPr/>
        </p:nvSpPr>
        <p:spPr>
          <a:xfrm>
            <a:off x="7821054" y="36130077"/>
            <a:ext cx="6113467" cy="79733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r>
              <a:rPr lang="pt-BR" altLang="en-US" sz="1527">
                <a:latin typeface="Arial" panose="020B0604020202020204" pitchFamily="34" charset="0"/>
                <a:cs typeface="Arial" panose="020B0604020202020204" pitchFamily="34" charset="0"/>
              </a:rPr>
              <a:t>Fig. 2 (a) Espectros de absorção UV-Vis no estado sólido, (b) Reflectância difusa (%) e (c) Estimativa do band gap pelo método de Tauc das amostras Zp e Zc.</a:t>
            </a:r>
          </a:p>
        </p:txBody>
      </p:sp>
      <p:sp>
        <p:nvSpPr>
          <p:cNvPr id="36" name="Caixa de Texto 35"/>
          <p:cNvSpPr txBox="1"/>
          <p:nvPr/>
        </p:nvSpPr>
        <p:spPr>
          <a:xfrm>
            <a:off x="16681271" y="28034274"/>
            <a:ext cx="10384779" cy="696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en-US" sz="3927" b="1"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</a:p>
        </p:txBody>
      </p:sp>
      <p:sp>
        <p:nvSpPr>
          <p:cNvPr id="37" name="Caixa de Texto 36"/>
          <p:cNvSpPr txBox="1"/>
          <p:nvPr/>
        </p:nvSpPr>
        <p:spPr>
          <a:xfrm>
            <a:off x="14817616" y="29478267"/>
            <a:ext cx="13933526" cy="9093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ts val="1309"/>
              </a:spcBef>
              <a:spcAft>
                <a:spcPts val="1309"/>
              </a:spcAft>
            </a:pPr>
            <a:r>
              <a:rPr lang="en-US" altLang="zh-CN" sz="2182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[1] Kołodziejczak-</a:t>
            </a:r>
            <a:r>
              <a:rPr lang="en-US" altLang="zh-CN" sz="2182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Radzimska</a:t>
            </a:r>
            <a:r>
              <a:rPr lang="en-US" altLang="zh-CN" sz="2182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 A, Jesionowski T, (2014) Zinc Oxide—From Synthesis to Application: A Review. Materials 7:2833-2881. </a:t>
            </a:r>
            <a:r>
              <a:rPr lang="en-US" altLang="zh-CN" sz="2182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  <a:hlinkClick r:id="rId7"/>
              </a:rPr>
              <a:t>https://doi.org/10.3390/ma7042833</a:t>
            </a:r>
            <a:r>
              <a:rPr lang="en-US" altLang="zh-CN" sz="2182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 </a:t>
            </a:r>
          </a:p>
          <a:p>
            <a:pPr algn="just" fontAlgn="base">
              <a:spcBef>
                <a:spcPts val="1309"/>
              </a:spcBef>
              <a:spcAft>
                <a:spcPts val="1309"/>
              </a:spcAft>
            </a:pPr>
            <a:r>
              <a:rPr lang="en-US" altLang="zh-CN" sz="2182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[2] John, RAB et al. (2022) FexZn1-xOy as room temperature dual sensor for formaldehyde and ammonia gas detection. Inorganic Chemistry Communications 141:109506. </a:t>
            </a:r>
            <a:r>
              <a:rPr lang="en-US" altLang="zh-CN" sz="2182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  <a:hlinkClick r:id="rId8"/>
              </a:rPr>
              <a:t>https://doi.org/10.1016/j.inoche.2022.109506</a:t>
            </a:r>
            <a:r>
              <a:rPr lang="en-US" altLang="zh-CN" sz="2182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 </a:t>
            </a:r>
          </a:p>
          <a:p>
            <a:pPr algn="just" fontAlgn="base">
              <a:spcBef>
                <a:spcPct val="0"/>
              </a:spcBef>
              <a:spcAft>
                <a:spcPts val="873"/>
              </a:spcAft>
            </a:pPr>
            <a:r>
              <a:rPr lang="en-US" altLang="zh-CN" sz="2182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[3] Ramasami AK, Ravishankar TN, Nagaraju G. et al. (2017) Gel-combustion-synthesized </a:t>
            </a:r>
            <a:r>
              <a:rPr lang="en-US" altLang="zh-CN" sz="2182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ZnO</a:t>
            </a:r>
            <a:r>
              <a:rPr lang="en-US" altLang="zh-CN" sz="2182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 nanoparticles for visible light-assisted photocatalytic hydrogen Generation. Bull Mater Sci 40:345–354. </a:t>
            </a:r>
            <a:r>
              <a:rPr lang="en-US" altLang="zh-CN" sz="2182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  <a:hlinkClick r:id="rId9"/>
              </a:rPr>
              <a:t>https://doi.org/10.1007/s12034-017-1372-6</a:t>
            </a:r>
            <a:r>
              <a:rPr lang="en-US" altLang="zh-CN" sz="2182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 </a:t>
            </a:r>
          </a:p>
          <a:p>
            <a:pPr algn="just" fontAlgn="base">
              <a:spcBef>
                <a:spcPts val="1309"/>
              </a:spcBef>
              <a:spcAft>
                <a:spcPts val="1309"/>
              </a:spcAft>
            </a:pPr>
            <a:r>
              <a:rPr lang="en-US" altLang="zh-CN" sz="2182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[4] Khorsand ZAKA, Majid WHABD, Mahmoudian MR, </a:t>
            </a:r>
            <a:r>
              <a:rPr lang="en-US" altLang="zh-CN" sz="2182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Darroudi</a:t>
            </a:r>
            <a:r>
              <a:rPr lang="en-US" altLang="zh-CN" sz="2182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 M, Yousefi R (2013) Starch-stabilized synthesis of </a:t>
            </a:r>
            <a:r>
              <a:rPr lang="en-US" altLang="zh-CN" sz="2182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ZnO</a:t>
            </a:r>
            <a:r>
              <a:rPr lang="en-US" altLang="zh-CN" sz="2182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 </a:t>
            </a:r>
            <a:r>
              <a:rPr lang="en-US" altLang="zh-CN" sz="2182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nanopowders</a:t>
            </a:r>
            <a:r>
              <a:rPr lang="en-US" altLang="zh-CN" sz="2182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 at low temperature and optical properties study. Advanced Powder Technology 24:139-142.</a:t>
            </a:r>
            <a:r>
              <a:rPr lang="en-US" altLang="zh-CN" sz="2182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  <a:hlinkClick r:id="rId10"/>
              </a:rPr>
              <a:t>https://doi.org/10.1016/j.apt.2012.11.008</a:t>
            </a:r>
            <a:r>
              <a:rPr lang="en-US" altLang="zh-CN" sz="2182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 </a:t>
            </a:r>
          </a:p>
          <a:p>
            <a:pPr algn="just" fontAlgn="base">
              <a:spcBef>
                <a:spcPts val="1309"/>
              </a:spcBef>
              <a:spcAft>
                <a:spcPts val="1309"/>
              </a:spcAft>
            </a:pPr>
            <a:r>
              <a:rPr lang="en-US" altLang="zh-CN" sz="2182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[5] Gao PX, Wang ZL (2005) Nanoarchitectures of semiconducting and piezoelectric zinc oxide. Journal of Applied Physics 97:044304.</a:t>
            </a:r>
            <a:r>
              <a:rPr lang="en-US" altLang="zh-CN" sz="2182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  <a:hlinkClick r:id="rId11"/>
              </a:rPr>
              <a:t>https://doi.org/10.1063/1.1847701</a:t>
            </a:r>
            <a:r>
              <a:rPr lang="en-US" altLang="zh-CN" sz="2182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  </a:t>
            </a:r>
          </a:p>
          <a:p>
            <a:pPr algn="just" fontAlgn="base">
              <a:spcBef>
                <a:spcPts val="1309"/>
              </a:spcBef>
              <a:spcAft>
                <a:spcPts val="1309"/>
              </a:spcAft>
            </a:pPr>
            <a:r>
              <a:rPr lang="en-US" altLang="zh-CN" sz="2182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[6] Obreja P, Cristea D, Dinescu A, </a:t>
            </a:r>
            <a:r>
              <a:rPr lang="en-US" altLang="zh-CN" sz="2182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Romaniţan</a:t>
            </a:r>
            <a:r>
              <a:rPr lang="en-US" altLang="zh-CN" sz="2182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 C (2019) Influence of surface substrates on the properties of </a:t>
            </a:r>
            <a:r>
              <a:rPr lang="en-US" altLang="zh-CN" sz="2182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ZnO</a:t>
            </a:r>
            <a:r>
              <a:rPr lang="en-US" altLang="zh-CN" sz="2182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 nanowires synthesized by hydrothermal method. Appl Surf Sci 463:1117–1123.</a:t>
            </a:r>
            <a:r>
              <a:rPr lang="en-US" altLang="zh-CN" sz="2182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  <a:hlinkClick r:id="rId12"/>
              </a:rPr>
              <a:t>https://doi.org/10.1016/j.apsusc.2018.08.191</a:t>
            </a:r>
            <a:r>
              <a:rPr lang="en-US" altLang="zh-CN" sz="2182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 </a:t>
            </a:r>
          </a:p>
          <a:p>
            <a:pPr algn="just" fontAlgn="base">
              <a:spcBef>
                <a:spcPts val="1309"/>
              </a:spcBef>
              <a:spcAft>
                <a:spcPts val="1309"/>
              </a:spcAft>
            </a:pPr>
            <a:r>
              <a:rPr lang="en-US" altLang="zh-CN" sz="2182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[7] Danks AE, Hall SR, Schnepp Z (2016) The evolution of ‘sol–gel’ chemistry as a technique for materials synthesis. Mater. </a:t>
            </a:r>
            <a:r>
              <a:rPr lang="en-US" altLang="zh-CN" sz="2182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Horiz</a:t>
            </a:r>
            <a:r>
              <a:rPr lang="en-US" altLang="zh-CN" sz="2182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. 3:91-112. </a:t>
            </a:r>
            <a:r>
              <a:rPr lang="en-US" altLang="zh-CN" sz="2182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  <a:hlinkClick r:id="rId13"/>
              </a:rPr>
              <a:t>https://doi.org/10.1039/C5MH00260E</a:t>
            </a:r>
            <a:r>
              <a:rPr lang="en-US" altLang="zh-CN" sz="2182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 </a:t>
            </a:r>
          </a:p>
          <a:p>
            <a:pPr fontAlgn="base"/>
            <a:r>
              <a:rPr lang="en-US" altLang="zh-CN" sz="2182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[8] Almeida WL, </a:t>
            </a:r>
            <a:r>
              <a:rPr lang="en-US" altLang="zh-CN" sz="2182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Rodembusch</a:t>
            </a:r>
            <a:r>
              <a:rPr lang="en-US" altLang="zh-CN" sz="2182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 FS, Ferreira NS, Sousa VC (2020) Eco-friendly and cost-effective synthesis of </a:t>
            </a:r>
            <a:r>
              <a:rPr lang="en-US" altLang="zh-CN" sz="2182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ZnO</a:t>
            </a:r>
            <a:r>
              <a:rPr lang="en-US" altLang="zh-CN" sz="2182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 </a:t>
            </a:r>
            <a:r>
              <a:rPr lang="en-US" altLang="zh-CN" sz="2182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nanopowders</a:t>
            </a:r>
            <a:r>
              <a:rPr lang="en-US" altLang="zh-CN" sz="2182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 by Tapioca-assisted sol-gel route. Ceramics International 46:10835–10842. </a:t>
            </a:r>
            <a:r>
              <a:rPr lang="en-US" altLang="zh-CN" sz="2182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  <a:hlinkClick r:id="rId14"/>
              </a:rPr>
              <a:t>https://doi.org/10.1016/j.ceramint.2020.01.095</a:t>
            </a:r>
          </a:p>
        </p:txBody>
      </p:sp>
      <p:sp>
        <p:nvSpPr>
          <p:cNvPr id="38" name="Caixa de Texto 37"/>
          <p:cNvSpPr txBox="1"/>
          <p:nvPr/>
        </p:nvSpPr>
        <p:spPr>
          <a:xfrm>
            <a:off x="16414674" y="38940088"/>
            <a:ext cx="10384779" cy="696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en-US" sz="3927" b="1">
                <a:latin typeface="Arial" panose="020B0604020202020204" pitchFamily="34" charset="0"/>
                <a:cs typeface="Arial" panose="020B0604020202020204" pitchFamily="34" charset="0"/>
              </a:rPr>
              <a:t>AGRADECIMENTOS</a:t>
            </a:r>
          </a:p>
        </p:txBody>
      </p:sp>
      <p:sp>
        <p:nvSpPr>
          <p:cNvPr id="39" name="Caixa de Texto 38"/>
          <p:cNvSpPr txBox="1"/>
          <p:nvPr/>
        </p:nvSpPr>
        <p:spPr>
          <a:xfrm>
            <a:off x="14720848" y="40066245"/>
            <a:ext cx="13601763" cy="187107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pt-BR" altLang="en-US" sz="3491" dirty="0" err="1">
                <a:latin typeface="Arial" panose="020B0604020202020204" pitchFamily="34" charset="0"/>
                <a:cs typeface="Arial" panose="020B0604020202020204" pitchFamily="34" charset="0"/>
              </a:rPr>
              <a:t>Agredecemos</a:t>
            </a:r>
            <a:r>
              <a:rPr lang="pt-BR" altLang="en-US" sz="3491" dirty="0">
                <a:latin typeface="Arial" panose="020B0604020202020204" pitchFamily="34" charset="0"/>
                <a:cs typeface="Arial" panose="020B0604020202020204" pitchFamily="34" charset="0"/>
              </a:rPr>
              <a:t> ao Instituto Federal do Amapá (IFAP) pela bolsa de Iniciação Científica concedida e ao Laboratório de Cerâmicas Avançadas da UFRGS pela realização das análises realizadas no âmbito deste trabalho. </a:t>
            </a:r>
          </a:p>
        </p:txBody>
      </p:sp>
      <p:pic>
        <p:nvPicPr>
          <p:cNvPr id="19" name="Imagem 18" descr="Interface gráfica do usuário, Texto, Aplicativo&#10;&#10;O conteúdo gerado por IA pode estar incorreto.">
            <a:extLst>
              <a:ext uri="{FF2B5EF4-FFF2-40B4-BE49-F238E27FC236}">
                <a16:creationId xmlns:a16="http://schemas.microsoft.com/office/drawing/2014/main" id="{24BD0D4B-54D3-513C-72FB-8371C77FB3D8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713" y="260461"/>
            <a:ext cx="20532642" cy="551944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 2013 - 2022">
  <a:themeElements>
    <a:clrScheme name="Tema do 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33</TotalTime>
  <Words>1158</Words>
  <Application>Microsoft Office PowerPoint</Application>
  <PresentationFormat>Personalizar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微软雅黑</vt:lpstr>
      <vt:lpstr>Arial</vt:lpstr>
      <vt:lpstr>Calibri</vt:lpstr>
      <vt:lpstr>Calibri Light</vt:lpstr>
      <vt:lpstr>Tema do Office 2013 - 2022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Prof_Willians</dc:creator>
  <cp:lastModifiedBy>Willians Almeida</cp:lastModifiedBy>
  <cp:revision>7</cp:revision>
  <dcterms:created xsi:type="dcterms:W3CDTF">2024-08-25T13:13:49Z</dcterms:created>
  <dcterms:modified xsi:type="dcterms:W3CDTF">2025-10-09T20:55:49Z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1046-12.2.0.18165</vt:lpwstr>
  </property>
  <property fmtid="{D5CDD505-2E9C-101B-9397-08002B2CF9AE}" pid="3" name="ICV">
    <vt:lpwstr>02A74E81810D42569CB88963AAEFF711_11</vt:lpwstr>
  </property>
</Properties>
</file>